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2"/>
  </p:notesMasterIdLst>
  <p:handoutMasterIdLst>
    <p:handoutMasterId r:id="rId23"/>
  </p:handoutMasterIdLst>
  <p:sldIdLst>
    <p:sldId id="2177" r:id="rId5"/>
    <p:sldId id="2262" r:id="rId6"/>
    <p:sldId id="2264" r:id="rId7"/>
    <p:sldId id="2266" r:id="rId8"/>
    <p:sldId id="2237" r:id="rId9"/>
    <p:sldId id="2252" r:id="rId10"/>
    <p:sldId id="2254" r:id="rId11"/>
    <p:sldId id="2255" r:id="rId12"/>
    <p:sldId id="2256" r:id="rId13"/>
    <p:sldId id="2257" r:id="rId14"/>
    <p:sldId id="2259" r:id="rId15"/>
    <p:sldId id="2258" r:id="rId16"/>
    <p:sldId id="2261" r:id="rId17"/>
    <p:sldId id="2268" r:id="rId18"/>
    <p:sldId id="2269" r:id="rId19"/>
    <p:sldId id="2270" r:id="rId20"/>
    <p:sldId id="2260" r:id="rId21"/>
  </p:sldIdLst>
  <p:sldSz cx="12192000" cy="6858000"/>
  <p:notesSz cx="6985000" cy="9283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uinn, Greg" initials="QG" lastIdx="32" clrIdx="0">
    <p:extLst>
      <p:ext uri="{19B8F6BF-5375-455C-9EA6-DF929625EA0E}">
        <p15:presenceInfo xmlns:p15="http://schemas.microsoft.com/office/powerpoint/2012/main" userId="S-1-5-21-1940666338-227100268-1349548132-87855" providerId="AD"/>
      </p:ext>
    </p:extLst>
  </p:cmAuthor>
  <p:cmAuthor id="2" name="Ng, Nicole" initials="NN" lastIdx="35" clrIdx="1">
    <p:extLst>
      <p:ext uri="{19B8F6BF-5375-455C-9EA6-DF929625EA0E}">
        <p15:presenceInfo xmlns:p15="http://schemas.microsoft.com/office/powerpoint/2012/main" userId="S-1-5-21-1940666338-227100268-1349548132-163360" providerId="AD"/>
      </p:ext>
    </p:extLst>
  </p:cmAuthor>
  <p:cmAuthor id="3" name="Quina, Andre C." initials="QAC" lastIdx="13" clrIdx="2">
    <p:extLst>
      <p:ext uri="{19B8F6BF-5375-455C-9EA6-DF929625EA0E}">
        <p15:presenceInfo xmlns:p15="http://schemas.microsoft.com/office/powerpoint/2012/main" userId="639be69b-cb24-4f47-b8d2-304e6a127dfa" providerId="Windows Live"/>
      </p:ext>
    </p:extLst>
  </p:cmAuthor>
  <p:cmAuthor id="4" name="Pulvermacher, Mary K." initials="PMK" lastIdx="1" clrIdx="3">
    <p:extLst>
      <p:ext uri="{19B8F6BF-5375-455C-9EA6-DF929625EA0E}">
        <p15:presenceInfo xmlns:p15="http://schemas.microsoft.com/office/powerpoint/2012/main" userId="S-1-5-21-1940666338-227100268-1349548132-7235" providerId="AD"/>
      </p:ext>
    </p:extLst>
  </p:cmAuthor>
  <p:cmAuthor id="6" name="Afeltra, Julia K." initials="AK" lastIdx="1" clrIdx="5">
    <p:extLst>
      <p:ext uri="{19B8F6BF-5375-455C-9EA6-DF929625EA0E}">
        <p15:presenceInfo xmlns:p15="http://schemas.microsoft.com/office/powerpoint/2012/main" userId="S-1-5-21-1940666338-227100268-1349548132-26180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DCFF"/>
    <a:srgbClr val="F2F6D6"/>
    <a:srgbClr val="B7E3FF"/>
    <a:srgbClr val="FFF9D8"/>
    <a:srgbClr val="000000"/>
    <a:srgbClr val="005B94"/>
    <a:srgbClr val="FFFFFF"/>
    <a:srgbClr val="FFFDEF"/>
    <a:srgbClr val="F6A235"/>
    <a:srgbClr val="F48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065" autoAdjust="0"/>
    <p:restoredTop sz="93393" autoAdjust="0"/>
  </p:normalViewPr>
  <p:slideViewPr>
    <p:cSldViewPr snapToGrid="0">
      <p:cViewPr varScale="1">
        <p:scale>
          <a:sx n="78" d="100"/>
          <a:sy n="78" d="100"/>
        </p:scale>
        <p:origin x="52" y="848"/>
      </p:cViewPr>
      <p:guideLst>
        <p:guide orient="horz" pos="424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6776"/>
    </p:cViewPr>
  </p:sorterViewPr>
  <p:notesViewPr>
    <p:cSldViewPr snapToGrid="0">
      <p:cViewPr varScale="1">
        <p:scale>
          <a:sx n="108" d="100"/>
          <a:sy n="108" d="100"/>
        </p:scale>
        <p:origin x="3160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55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r">
              <a:defRPr sz="1200"/>
            </a:lvl1pPr>
          </a:lstStyle>
          <a:p>
            <a:fld id="{AFE76767-5322-D542-9E98-2A88DA212C5A}" type="datetimeFigureOut">
              <a:rPr lang="en-US" smtClean="0"/>
              <a:t>9/4/2020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r">
              <a:defRPr sz="1200"/>
            </a:lvl1pPr>
          </a:lstStyle>
          <a:p>
            <a:fld id="{CE03360C-7E85-A94C-B433-0840C7A672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050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r">
              <a:defRPr sz="1200"/>
            </a:lvl1pPr>
          </a:lstStyle>
          <a:p>
            <a:fld id="{E0531731-A2BA-4C42-8716-F6A84AD29816}" type="datetimeFigureOut">
              <a:rPr lang="en-US" smtClean="0"/>
              <a:t>9/4/2020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8" tIns="46479" rIns="92958" bIns="4647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</p:spPr>
        <p:txBody>
          <a:bodyPr vert="horz" lIns="92958" tIns="46479" rIns="92958" bIns="4647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r">
              <a:defRPr sz="1200"/>
            </a:lvl1pPr>
          </a:lstStyle>
          <a:p>
            <a:fld id="{D2014ADA-C32F-4A25-860A-73E6201801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962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014ADA-C32F-4A25-860A-73E62018010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54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44156" y="2568939"/>
            <a:ext cx="7655345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0" baseline="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09528" y="368932"/>
            <a:ext cx="966216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0" name="Text Box 27"/>
          <p:cNvSpPr txBox="1">
            <a:spLocks noChangeArrowheads="1"/>
          </p:cNvSpPr>
          <p:nvPr/>
        </p:nvSpPr>
        <p:spPr bwMode="auto">
          <a:xfrm>
            <a:off x="987358" y="6550370"/>
            <a:ext cx="10442641" cy="240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 defTabSz="914400">
              <a:lnSpc>
                <a:spcPts val="1300"/>
              </a:lnSpc>
              <a:spcAft>
                <a:spcPct val="0"/>
              </a:spcAft>
            </a:pPr>
            <a:r>
              <a:rPr lang="en-US" altLang="en-US" sz="800" b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2020</a:t>
            </a:r>
            <a:r>
              <a:rPr lang="en-US" altLang="en-US" sz="8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en-US" sz="800" b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The MITRE Corporation. All rights reserved. </a:t>
            </a:r>
            <a:r>
              <a:rPr lang="en-US" sz="800" b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t>Approved for Public Release 19-3439. DIstribution Unlimited. HL7®, FHIR® and the flame design mark are the registered trademarks of Health Level Seven International.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>
            <a:off x="1098200" y="2448468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/>
          <p:nvPr/>
        </p:nvCxnSpPr>
        <p:spPr bwMode="auto">
          <a:xfrm>
            <a:off x="1098200" y="6534227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rgbClr val="C1CD23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0578" y="6250820"/>
            <a:ext cx="894007" cy="24382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715001" y="76201"/>
            <a:ext cx="6096000" cy="247649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F9E"/>
                </a:solidFill>
                <a:effectLst/>
                <a:uLnTx/>
                <a:uFillTx/>
                <a:latin typeface="Arial" pitchFamily="34" charset="0"/>
                <a:ea typeface="Verdana" pitchFamily="34" charset="0"/>
                <a:cs typeface="Verdana" pitchFamily="34" charset="0"/>
              </a:rPr>
              <a:t>Organization Name Here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1066801" y="3086101"/>
            <a:ext cx="3416300" cy="447675"/>
          </a:xfr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20000"/>
              <a:buFont typeface="Wingdings" pitchFamily="2" charset="2"/>
              <a:buNone/>
              <a:defRPr lang="en-US" sz="1800" b="1" kern="1200" spc="0" baseline="0" dirty="0">
                <a:solidFill>
                  <a:schemeClr val="tx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287338" indent="0">
              <a:buNone/>
              <a:defRPr/>
            </a:lvl2pPr>
            <a:lvl3pPr marL="515938" indent="0">
              <a:buNone/>
              <a:defRPr/>
            </a:lvl3pPr>
            <a:lvl4pPr marL="801688" indent="0">
              <a:buNone/>
              <a:defRPr/>
            </a:lvl4pPr>
            <a:lvl5pPr marL="1090613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04CEEF7-50A3-D341-B445-969BC24B2800}"/>
              </a:ext>
            </a:extLst>
          </p:cNvPr>
          <p:cNvSpPr/>
          <p:nvPr/>
        </p:nvSpPr>
        <p:spPr bwMode="auto">
          <a:xfrm>
            <a:off x="81480" y="0"/>
            <a:ext cx="99589" cy="2398143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1216185" eaLnBrk="0" fontAlgn="base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 dirty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D247A2F-7238-A345-B6B9-2E8B5606DECA}"/>
              </a:ext>
            </a:extLst>
          </p:cNvPr>
          <p:cNvSpPr/>
          <p:nvPr/>
        </p:nvSpPr>
        <p:spPr bwMode="auto">
          <a:xfrm>
            <a:off x="81480" y="2510287"/>
            <a:ext cx="99589" cy="434771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7712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71641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812800" y="1396240"/>
            <a:ext cx="10972800" cy="5014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9777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7630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765908" y="64169"/>
            <a:ext cx="21389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>
                <a:solidFill>
                  <a:srgbClr val="C1CD23"/>
                </a:solidFill>
                <a:latin typeface="Arial" pitchFamily="34" charset="0"/>
              </a:rPr>
              <a:t>|</a:t>
            </a:r>
            <a:r>
              <a:rPr lang="en-US" sz="1000">
                <a:latin typeface="Arial" pitchFamily="34" charset="0"/>
              </a:rPr>
              <a:t>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>
                <a:latin typeface="Arial" pitchFamily="34" charset="0"/>
              </a:rPr>
              <a:t> </a:t>
            </a:r>
            <a:r>
              <a:rPr lang="en-US" sz="1000">
                <a:solidFill>
                  <a:srgbClr val="C1CD23"/>
                </a:solidFill>
                <a:latin typeface="Arial" pitchFamily="34" charset="0"/>
              </a:rPr>
              <a:t>|</a:t>
            </a:r>
            <a:r>
              <a:rPr lang="en-US" sz="1000">
                <a:ea typeface="Verdana" pitchFamily="34" charset="0"/>
                <a:cs typeface="Verdana" pitchFamily="34" charset="0"/>
              </a:rPr>
              <a:t> </a:t>
            </a:r>
            <a:endParaRPr lang="en-US" sz="1000" dirty="0">
              <a:ea typeface="Verdana" pitchFamily="34" charset="0"/>
              <a:cs typeface="Verdana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1578" y="6517520"/>
            <a:ext cx="894007" cy="243820"/>
          </a:xfrm>
          <a:prstGeom prst="rect">
            <a:avLst/>
          </a:prstGeom>
        </p:spPr>
      </p:pic>
      <p:sp>
        <p:nvSpPr>
          <p:cNvPr id="10" name="Rectangle 9" descr="Artifact">
            <a:extLst>
              <a:ext uri="{FF2B5EF4-FFF2-40B4-BE49-F238E27FC236}">
                <a16:creationId xmlns:a16="http://schemas.microsoft.com/office/drawing/2014/main" id="{5B9214B6-702A-234D-8B33-5A25FECCDFD5}"/>
              </a:ext>
            </a:extLst>
          </p:cNvPr>
          <p:cNvSpPr/>
          <p:nvPr userDrawn="1"/>
        </p:nvSpPr>
        <p:spPr bwMode="auto">
          <a:xfrm>
            <a:off x="81483" y="1"/>
            <a:ext cx="99586" cy="12192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1216185" eaLnBrk="0" fontAlgn="base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11" name="Rectangle 10" descr="Artifact">
            <a:extLst>
              <a:ext uri="{FF2B5EF4-FFF2-40B4-BE49-F238E27FC236}">
                <a16:creationId xmlns:a16="http://schemas.microsoft.com/office/drawing/2014/main" id="{70A744D9-E910-BD40-8F7D-FBD8B322D6DD}"/>
              </a:ext>
            </a:extLst>
          </p:cNvPr>
          <p:cNvSpPr/>
          <p:nvPr userDrawn="1"/>
        </p:nvSpPr>
        <p:spPr bwMode="auto">
          <a:xfrm>
            <a:off x="81483" y="1371601"/>
            <a:ext cx="99586" cy="5486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216185" rtl="0" eaLnBrk="0" fontAlgn="base" latinLnBrk="0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472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800100" cy="68580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979084" y="2486024"/>
            <a:ext cx="8280400" cy="1666876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Section Header</a:t>
            </a:r>
            <a:br>
              <a:rPr lang="en-US" dirty="0"/>
            </a:br>
            <a:r>
              <a:rPr lang="en-US" dirty="0"/>
              <a:t>here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546100" y="2200275"/>
            <a:ext cx="11074400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/>
          <p:cNvCxnSpPr/>
          <p:nvPr/>
        </p:nvCxnSpPr>
        <p:spPr>
          <a:xfrm>
            <a:off x="546100" y="4343400"/>
            <a:ext cx="11074400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1578" y="6517520"/>
            <a:ext cx="894007" cy="24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55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1498597"/>
            <a:ext cx="5384800" cy="4525963"/>
          </a:xfrm>
        </p:spPr>
        <p:txBody>
          <a:bodyPr>
            <a:noAutofit/>
          </a:bodyPr>
          <a:lstStyle>
            <a:lvl1pPr>
              <a:defRPr sz="2000">
                <a:latin typeface="Arial" pitchFamily="34" charset="0"/>
              </a:defRPr>
            </a:lvl1pPr>
            <a:lvl2pPr>
              <a:defRPr sz="2000">
                <a:latin typeface="Arial" pitchFamily="34" charset="0"/>
              </a:defRPr>
            </a:lvl2pPr>
            <a:lvl3pPr>
              <a:defRPr sz="1800">
                <a:latin typeface="Arial" pitchFamily="34" charset="0"/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00" y="1498597"/>
            <a:ext cx="5384800" cy="4525963"/>
          </a:xfrm>
        </p:spPr>
        <p:txBody>
          <a:bodyPr>
            <a:noAutofit/>
          </a:bodyPr>
          <a:lstStyle>
            <a:lvl1pPr>
              <a:defRPr sz="2000">
                <a:latin typeface="Arial" pitchFamily="34" charset="0"/>
              </a:defRPr>
            </a:lvl1pPr>
            <a:lvl2pPr>
              <a:defRPr sz="2000">
                <a:latin typeface="Arial" pitchFamily="34" charset="0"/>
              </a:defRPr>
            </a:lvl2pPr>
            <a:lvl3pPr>
              <a:defRPr sz="1800">
                <a:latin typeface="Arial" pitchFamily="34" charset="0"/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448250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73284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1371602"/>
            <a:ext cx="10972800" cy="50196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 bwMode="auto">
          <a:xfrm>
            <a:off x="824411" y="1152882"/>
            <a:ext cx="10961189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9765908" y="64169"/>
            <a:ext cx="21389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>
                <a:solidFill>
                  <a:srgbClr val="C1CD23"/>
                </a:solidFill>
                <a:latin typeface="Arial" pitchFamily="34" charset="0"/>
              </a:rPr>
              <a:t>|</a:t>
            </a:r>
            <a:r>
              <a:rPr lang="en-US" sz="1000">
                <a:latin typeface="Arial" pitchFamily="34" charset="0"/>
              </a:rPr>
              <a:t>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>
                <a:latin typeface="Arial" pitchFamily="34" charset="0"/>
              </a:rPr>
              <a:t> </a:t>
            </a:r>
            <a:r>
              <a:rPr lang="en-US" sz="1000">
                <a:solidFill>
                  <a:srgbClr val="C1CD23"/>
                </a:solidFill>
                <a:latin typeface="Arial" pitchFamily="34" charset="0"/>
              </a:rPr>
              <a:t>|</a:t>
            </a:r>
            <a:r>
              <a:rPr lang="en-US" sz="1000">
                <a:ea typeface="Verdana" pitchFamily="34" charset="0"/>
                <a:cs typeface="Verdana" pitchFamily="34" charset="0"/>
              </a:rPr>
              <a:t> </a:t>
            </a:r>
            <a:endParaRPr lang="en-US" sz="1000" dirty="0">
              <a:ea typeface="Verdana" pitchFamily="34" charset="0"/>
              <a:cs typeface="Verdana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1578" y="6517520"/>
            <a:ext cx="894007" cy="243820"/>
          </a:xfrm>
          <a:prstGeom prst="rect">
            <a:avLst/>
          </a:prstGeom>
        </p:spPr>
      </p:pic>
      <p:sp>
        <p:nvSpPr>
          <p:cNvPr id="18" name="Rectangle 17" descr="Artifact">
            <a:extLst>
              <a:ext uri="{FF2B5EF4-FFF2-40B4-BE49-F238E27FC236}">
                <a16:creationId xmlns:a16="http://schemas.microsoft.com/office/drawing/2014/main" id="{D8BD5371-3440-694B-9F72-DDA9C886621D}"/>
              </a:ext>
            </a:extLst>
          </p:cNvPr>
          <p:cNvSpPr/>
          <p:nvPr userDrawn="1"/>
        </p:nvSpPr>
        <p:spPr bwMode="auto">
          <a:xfrm>
            <a:off x="81483" y="1"/>
            <a:ext cx="99586" cy="12192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1216185" eaLnBrk="0" fontAlgn="base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19" name="Rectangle 18" descr="Artifact">
            <a:extLst>
              <a:ext uri="{FF2B5EF4-FFF2-40B4-BE49-F238E27FC236}">
                <a16:creationId xmlns:a16="http://schemas.microsoft.com/office/drawing/2014/main" id="{6E8ABE77-356C-484C-B8DE-3EC5E3523136}"/>
              </a:ext>
            </a:extLst>
          </p:cNvPr>
          <p:cNvSpPr/>
          <p:nvPr userDrawn="1"/>
        </p:nvSpPr>
        <p:spPr bwMode="auto">
          <a:xfrm>
            <a:off x="81483" y="1371601"/>
            <a:ext cx="99586" cy="5486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216185" rtl="0" eaLnBrk="0" fontAlgn="base" latinLnBrk="0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8399F1-A169-43A5-9E68-75111074F2B6}"/>
              </a:ext>
            </a:extLst>
          </p:cNvPr>
          <p:cNvSpPr txBox="1"/>
          <p:nvPr userDrawn="1"/>
        </p:nvSpPr>
        <p:spPr>
          <a:xfrm rot="20194317">
            <a:off x="2324775" y="2951728"/>
            <a:ext cx="75424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9600">
                <a:solidFill>
                  <a:schemeClr val="bg1">
                    <a:lumMod val="95000"/>
                  </a:schemeClr>
                </a:solidFill>
                <a:latin typeface="Copperplate Gothic Bold" panose="020E0705020206020404" pitchFamily="34" charset="0"/>
                <a:ea typeface="Verdana" pitchFamily="34" charset="0"/>
                <a:cs typeface="Verdana" pitchFamily="34" charset="0"/>
              </a:rPr>
              <a:t>NOTIONAL</a:t>
            </a:r>
          </a:p>
        </p:txBody>
      </p:sp>
    </p:spTree>
    <p:extLst>
      <p:ext uri="{BB962C8B-B14F-4D97-AF65-F5344CB8AC3E}">
        <p14:creationId xmlns:p14="http://schemas.microsoft.com/office/powerpoint/2010/main" val="263150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5" r:id="rId3"/>
    <p:sldLayoutId id="2147483666" r:id="rId4"/>
    <p:sldLayoutId id="2147483667" r:id="rId5"/>
    <p:sldLayoutId id="2147483668" r:id="rId6"/>
  </p:sldLayoutIdLst>
  <p:hf sldNum="0" hdr="0" ftr="0" dt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lang="en-US" sz="3200" b="1" kern="1200">
          <a:solidFill>
            <a:schemeClr val="tx2"/>
          </a:solidFill>
          <a:latin typeface="Arial" pitchFamily="34" charset="0"/>
          <a:ea typeface="Verdana" pitchFamily="34" charset="0"/>
          <a:cs typeface="Arial" pitchFamily="34" charset="0"/>
        </a:defRPr>
      </a:lvl1pPr>
    </p:titleStyle>
    <p:bodyStyle>
      <a:lvl1pPr marL="231775" indent="-231775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20000"/>
        <a:buFont typeface="Wingdings" pitchFamily="2" charset="2"/>
        <a:buChar char="§"/>
        <a:defRPr sz="20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15938" indent="-2286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747713" indent="-231775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1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030288" indent="-2286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Arial" pitchFamily="34" charset="0"/>
        <a:buChar char="–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319213" indent="-2286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60000"/>
        <a:buFont typeface="Wingdings" pitchFamily="2" charset="2"/>
        <a:buChar char="q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1608138" indent="-2286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Helvetica LT Std" pitchFamily="34" charset="0"/>
        <a:buChar char="–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83E0E9-6F72-4C74-B481-2799D3E044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6801" y="6073852"/>
            <a:ext cx="3416300" cy="447675"/>
          </a:xfrm>
        </p:spPr>
        <p:txBody>
          <a:bodyPr/>
          <a:lstStyle/>
          <a:p>
            <a:r>
              <a:rPr lang="en-US" dirty="0"/>
              <a:t>September, 2020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072A59-F017-48A0-A17B-693484BBC2B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5212" y="336473"/>
            <a:ext cx="6154226" cy="2057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351FB26-71C9-4895-839D-3604AFBF406D}"/>
              </a:ext>
            </a:extLst>
          </p:cNvPr>
          <p:cNvSpPr/>
          <p:nvPr/>
        </p:nvSpPr>
        <p:spPr>
          <a:xfrm>
            <a:off x="2550821" y="4464128"/>
            <a:ext cx="730300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>
                <a:solidFill>
                  <a:prstClr val="black"/>
                </a:solidFill>
              </a:rPr>
              <a:t>Mark Kramer</a:t>
            </a:r>
          </a:p>
          <a:p>
            <a:pPr lvl="0" algn="ctr"/>
            <a:r>
              <a:rPr lang="en-US">
                <a:solidFill>
                  <a:prstClr val="black"/>
                </a:solidFill>
              </a:rPr>
              <a:t>Chief Engineer, Health Innovation Center</a:t>
            </a:r>
          </a:p>
          <a:p>
            <a:pPr lvl="0" algn="ctr"/>
            <a:endParaRPr lang="en-US">
              <a:solidFill>
                <a:prstClr val="black"/>
              </a:solidFill>
            </a:endParaRPr>
          </a:p>
          <a:p>
            <a:pPr lvl="0" algn="ctr"/>
            <a:r>
              <a:rPr lang="en-US">
                <a:solidFill>
                  <a:prstClr val="black"/>
                </a:solidFill>
              </a:rPr>
              <a:t>Chris Moesel </a:t>
            </a:r>
          </a:p>
          <a:p>
            <a:pPr lvl="0" algn="ctr"/>
            <a:r>
              <a:rPr lang="en-US">
                <a:solidFill>
                  <a:prstClr val="black"/>
                </a:solidFill>
              </a:rPr>
              <a:t>Principal </a:t>
            </a:r>
            <a:r>
              <a:rPr lang="en-US"/>
              <a:t>Software Systems Engineer</a:t>
            </a:r>
            <a:r>
              <a:rPr lang="en-US">
                <a:solidFill>
                  <a:prstClr val="black"/>
                </a:solidFill>
              </a:rPr>
              <a:t> </a:t>
            </a:r>
          </a:p>
          <a:p>
            <a:pPr lvl="0" algn="ctr"/>
            <a:r>
              <a:rPr lang="en-US">
                <a:solidFill>
                  <a:prstClr val="black"/>
                </a:solidFill>
              </a:rPr>
              <a:t>MITRE Corporation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C285AA-74EC-4659-8251-D45BCE5061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D"/>
              </a:clrFrom>
              <a:clrTo>
                <a:srgbClr val="FFFFFD">
                  <a:alpha val="0"/>
                </a:srgbClr>
              </a:clrTo>
            </a:clrChange>
          </a:blip>
          <a:srcRect r="4260"/>
          <a:stretch/>
        </p:blipFill>
        <p:spPr>
          <a:xfrm>
            <a:off x="259594" y="2416702"/>
            <a:ext cx="4483101" cy="351194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D4455B2-B961-43D3-AECF-6FC9C0714D32}"/>
              </a:ext>
            </a:extLst>
          </p:cNvPr>
          <p:cNvSpPr>
            <a:spLocks noGrp="1"/>
          </p:cNvSpPr>
          <p:nvPr>
            <p:ph type="ctrTitle" sz="quarter"/>
          </p:nvPr>
        </p:nvSpPr>
        <p:spPr>
          <a:xfrm>
            <a:off x="4011266" y="3494312"/>
            <a:ext cx="4316420" cy="452220"/>
          </a:xfrm>
        </p:spPr>
        <p:txBody>
          <a:bodyPr>
            <a:normAutofit fontScale="90000"/>
          </a:bodyPr>
          <a:lstStyle/>
          <a:p>
            <a:r>
              <a:rPr lang="en-US"/>
              <a:t>Wicked Shorthand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090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EF411-D55D-4ECA-B8D5-D220A92E6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Capability Statement Rule 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CDF19C-45DB-480D-8D75-C357032259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83"/>
          <a:stretch/>
        </p:blipFill>
        <p:spPr>
          <a:xfrm>
            <a:off x="224066" y="1412423"/>
            <a:ext cx="11895451" cy="533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70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573ED-2A1B-4B63-B414-CAE1F3319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Capability Statement Example with Macros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FD60B-73B8-4422-A654-A30ACFF7A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149" y="1143000"/>
            <a:ext cx="10877702" cy="558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0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EF411-D55D-4ECA-B8D5-D220A92E6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Parameterized Rule Sets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600E3-F230-428D-8A13-0694A91D9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Facilitates more concise profiles</a:t>
            </a:r>
          </a:p>
          <a:p>
            <a:endParaRPr lang="en-US"/>
          </a:p>
          <a:p>
            <a:r>
              <a:rPr lang="en-US"/>
              <a:t>Almost like "custom rules" -- FSH doesn't have to introduce special new grammar for CapabilityStatements, OperationDefinition, Questionnaire, and other definitional resources</a:t>
            </a:r>
          </a:p>
          <a:p>
            <a:endParaRPr lang="en-US"/>
          </a:p>
          <a:p>
            <a:r>
              <a:rPr lang="en-US"/>
              <a:t>Makes it harder to figure out what's really happening </a:t>
            </a:r>
          </a:p>
          <a:p>
            <a:endParaRPr lang="en-US"/>
          </a:p>
          <a:p>
            <a:r>
              <a:rPr lang="en-US"/>
              <a:t>Rule sets can be shared -- naïve users can use macro library without knowing details</a:t>
            </a:r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820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03DDA-7253-4F0D-BE9C-B3D86216A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 Paths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CDD18-9EA9-436A-8458-83621D7E0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New shorthand for deeply indented /nested elements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0">
                <a:latin typeface="Consolas" panose="020B0609020204030204" pitchFamily="49" charset="0"/>
              </a:rPr>
              <a:t>* a.b.c.d = 1</a:t>
            </a:r>
          </a:p>
          <a:p>
            <a:pPr marL="0" indent="0">
              <a:buNone/>
            </a:pPr>
            <a:r>
              <a:rPr lang="en-US" b="0">
                <a:latin typeface="Consolas" panose="020B0609020204030204" pitchFamily="49" charset="0"/>
              </a:rPr>
              <a:t>* a.b.c.e = "string"</a:t>
            </a:r>
          </a:p>
          <a:p>
            <a:pPr marL="0" indent="0">
              <a:buNone/>
            </a:pPr>
            <a:r>
              <a:rPr lang="en-US" b="0">
                <a:latin typeface="Consolas" panose="020B0609020204030204" pitchFamily="49" charset="0"/>
              </a:rPr>
              <a:t>* a.b.c.f = #code</a:t>
            </a:r>
          </a:p>
          <a:p>
            <a:endParaRPr lang="en-US"/>
          </a:p>
          <a:p>
            <a:pPr marL="0" indent="0">
              <a:buNone/>
            </a:pPr>
            <a:r>
              <a:rPr lang="en-US"/>
              <a:t>Written as:</a:t>
            </a:r>
          </a:p>
          <a:p>
            <a:endParaRPr lang="en-US"/>
          </a:p>
          <a:p>
            <a:pPr marL="0" indent="0">
              <a:buNone/>
            </a:pPr>
            <a:r>
              <a:rPr lang="en-US" b="0">
                <a:latin typeface="Consolas" panose="020B0609020204030204" pitchFamily="49" charset="0"/>
              </a:rPr>
              <a:t>* with a.b.c</a:t>
            </a:r>
          </a:p>
          <a:p>
            <a:pPr marL="0" indent="0">
              <a:buNone/>
            </a:pPr>
            <a:r>
              <a:rPr lang="en-US" b="0">
                <a:latin typeface="Consolas" panose="020B0609020204030204" pitchFamily="49" charset="0"/>
              </a:rPr>
              <a:t>** d = 1</a:t>
            </a:r>
          </a:p>
          <a:p>
            <a:pPr marL="0" indent="0">
              <a:buNone/>
            </a:pPr>
            <a:r>
              <a:rPr lang="en-US" b="0">
                <a:latin typeface="Consolas" panose="020B0609020204030204" pitchFamily="49" charset="0"/>
              </a:rPr>
              <a:t>** e = "string"</a:t>
            </a:r>
          </a:p>
          <a:p>
            <a:pPr marL="0" indent="0">
              <a:buNone/>
            </a:pPr>
            <a:r>
              <a:rPr lang="en-US" b="0">
                <a:latin typeface="Consolas" panose="020B0609020204030204" pitchFamily="49" charset="0"/>
              </a:rPr>
              <a:t>** f = #code</a:t>
            </a:r>
            <a:endParaRPr lang="en-US"/>
          </a:p>
          <a:p>
            <a:endParaRPr lang="en-US"/>
          </a:p>
          <a:p>
            <a:r>
              <a:rPr lang="en-US"/>
              <a:t>Thanks to Jose Costa Teixeira for this suggestion</a:t>
            </a:r>
          </a:p>
        </p:txBody>
      </p:sp>
    </p:spTree>
    <p:extLst>
      <p:ext uri="{BB962C8B-B14F-4D97-AF65-F5344CB8AC3E}">
        <p14:creationId xmlns:p14="http://schemas.microsoft.com/office/powerpoint/2010/main" val="1448810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40BDA-46F0-4793-89F1-495D49663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Logical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97AA8-25DC-40D5-92E8-B32B289C3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Logical modeling can help formalize requirements gathered from stakeholders</a:t>
            </a:r>
          </a:p>
          <a:p>
            <a:r>
              <a:rPr lang="en-US"/>
              <a:t>Information is represented as a set of classes -- without the added complication of alignment with FHIR.</a:t>
            </a:r>
          </a:p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3C8232-CCDB-4C99-A479-66E7717CD95B}"/>
              </a:ext>
            </a:extLst>
          </p:cNvPr>
          <p:cNvGrpSpPr/>
          <p:nvPr/>
        </p:nvGrpSpPr>
        <p:grpSpPr>
          <a:xfrm>
            <a:off x="1091296" y="3118758"/>
            <a:ext cx="9582144" cy="2081893"/>
            <a:chOff x="1042310" y="2604408"/>
            <a:chExt cx="9582144" cy="2081893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F4229C9F-37D2-4F76-9F8A-474C6AF438A8}"/>
                </a:ext>
              </a:extLst>
            </p:cNvPr>
            <p:cNvSpPr/>
            <p:nvPr/>
          </p:nvSpPr>
          <p:spPr>
            <a:xfrm>
              <a:off x="1042310" y="3241222"/>
              <a:ext cx="1298121" cy="800100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Use Cases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83D3075C-FD98-48B4-9B19-1CB3AD9EA07F}"/>
                </a:ext>
              </a:extLst>
            </p:cNvPr>
            <p:cNvSpPr/>
            <p:nvPr/>
          </p:nvSpPr>
          <p:spPr>
            <a:xfrm>
              <a:off x="2990847" y="2604408"/>
              <a:ext cx="1475017" cy="800100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Activity Diagrams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467BF491-252E-4699-9EA5-DD6EFD3483AE}"/>
                </a:ext>
              </a:extLst>
            </p:cNvPr>
            <p:cNvSpPr/>
            <p:nvPr/>
          </p:nvSpPr>
          <p:spPr>
            <a:xfrm>
              <a:off x="2990845" y="3886201"/>
              <a:ext cx="1475017" cy="800100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Data Elements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C74FF90C-DE53-4382-BF8E-A02E882F7976}"/>
                </a:ext>
              </a:extLst>
            </p:cNvPr>
            <p:cNvSpPr/>
            <p:nvPr/>
          </p:nvSpPr>
          <p:spPr>
            <a:xfrm>
              <a:off x="4890404" y="3886201"/>
              <a:ext cx="1709056" cy="800100"/>
            </a:xfrm>
            <a:prstGeom prst="roundRect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Logical Models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40D581A-669F-48BF-8D2C-E76E34C0EF33}"/>
                </a:ext>
              </a:extLst>
            </p:cNvPr>
            <p:cNvSpPr/>
            <p:nvPr/>
          </p:nvSpPr>
          <p:spPr>
            <a:xfrm>
              <a:off x="7040333" y="3886201"/>
              <a:ext cx="1475018" cy="800100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FHIR Profiles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DF3E2F47-0F2F-45F2-8977-71D4F7A3653A}"/>
                </a:ext>
              </a:extLst>
            </p:cNvPr>
            <p:cNvSpPr/>
            <p:nvPr/>
          </p:nvSpPr>
          <p:spPr>
            <a:xfrm>
              <a:off x="4906732" y="2604408"/>
              <a:ext cx="1709057" cy="800100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Transactions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2221626B-3CD5-43E2-86B5-72C1220A5970}"/>
                </a:ext>
              </a:extLst>
            </p:cNvPr>
            <p:cNvSpPr/>
            <p:nvPr/>
          </p:nvSpPr>
          <p:spPr>
            <a:xfrm>
              <a:off x="7040333" y="2604408"/>
              <a:ext cx="1475018" cy="800100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FHIR Operations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58B6D1C-E1B7-4409-A8A5-8ED1503FDA3F}"/>
                </a:ext>
              </a:extLst>
            </p:cNvPr>
            <p:cNvSpPr/>
            <p:nvPr/>
          </p:nvSpPr>
          <p:spPr>
            <a:xfrm>
              <a:off x="9149436" y="3155497"/>
              <a:ext cx="1475018" cy="971550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FHIR Capability Statement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22AAA43-EEEF-483B-A9C5-CCE7095DB15D}"/>
                </a:ext>
              </a:extLst>
            </p:cNvPr>
            <p:cNvCxnSpPr>
              <a:stCxn id="9" idx="3"/>
              <a:endCxn id="10" idx="1"/>
            </p:cNvCxnSpPr>
            <p:nvPr/>
          </p:nvCxnSpPr>
          <p:spPr>
            <a:xfrm flipV="1">
              <a:off x="2340431" y="3004458"/>
              <a:ext cx="650416" cy="63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04EE1AA-5A8F-44AE-AA85-E52323D52EA1}"/>
                </a:ext>
              </a:extLst>
            </p:cNvPr>
            <p:cNvCxnSpPr>
              <a:stCxn id="9" idx="3"/>
              <a:endCxn id="11" idx="1"/>
            </p:cNvCxnSpPr>
            <p:nvPr/>
          </p:nvCxnSpPr>
          <p:spPr>
            <a:xfrm>
              <a:off x="2340431" y="3641272"/>
              <a:ext cx="650414" cy="6449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19E031A-78B9-4F79-9D36-9D84A03F85AD}"/>
                </a:ext>
              </a:extLst>
            </p:cNvPr>
            <p:cNvCxnSpPr>
              <a:stCxn id="10" idx="3"/>
              <a:endCxn id="14" idx="1"/>
            </p:cNvCxnSpPr>
            <p:nvPr/>
          </p:nvCxnSpPr>
          <p:spPr>
            <a:xfrm>
              <a:off x="4465864" y="3004458"/>
              <a:ext cx="4408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9D63069-B5F3-4FD5-8F07-581E1FEB9F39}"/>
                </a:ext>
              </a:extLst>
            </p:cNvPr>
            <p:cNvCxnSpPr>
              <a:stCxn id="14" idx="3"/>
              <a:endCxn id="15" idx="1"/>
            </p:cNvCxnSpPr>
            <p:nvPr/>
          </p:nvCxnSpPr>
          <p:spPr>
            <a:xfrm>
              <a:off x="6615789" y="3004458"/>
              <a:ext cx="4245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E79A14F-986D-4C5B-8B60-C6786BA418E6}"/>
                </a:ext>
              </a:extLst>
            </p:cNvPr>
            <p:cNvCxnSpPr>
              <a:stCxn id="15" idx="3"/>
              <a:endCxn id="16" idx="1"/>
            </p:cNvCxnSpPr>
            <p:nvPr/>
          </p:nvCxnSpPr>
          <p:spPr>
            <a:xfrm>
              <a:off x="8515351" y="3004458"/>
              <a:ext cx="634085" cy="63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24046A9-B363-4FDA-B8C2-60D74FC4D6BF}"/>
                </a:ext>
              </a:extLst>
            </p:cNvPr>
            <p:cNvCxnSpPr>
              <a:stCxn id="11" idx="3"/>
              <a:endCxn id="12" idx="1"/>
            </p:cNvCxnSpPr>
            <p:nvPr/>
          </p:nvCxnSpPr>
          <p:spPr>
            <a:xfrm>
              <a:off x="4465862" y="4286251"/>
              <a:ext cx="4245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5C59323-CE79-46F4-A62D-154A9021FBAE}"/>
                </a:ext>
              </a:extLst>
            </p:cNvPr>
            <p:cNvCxnSpPr>
              <a:stCxn id="12" idx="3"/>
              <a:endCxn id="13" idx="1"/>
            </p:cNvCxnSpPr>
            <p:nvPr/>
          </p:nvCxnSpPr>
          <p:spPr>
            <a:xfrm>
              <a:off x="6599460" y="4286251"/>
              <a:ext cx="4408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7412DEB-5DC2-439F-94A7-9A05813DD0DB}"/>
                </a:ext>
              </a:extLst>
            </p:cNvPr>
            <p:cNvCxnSpPr>
              <a:stCxn id="13" idx="3"/>
              <a:endCxn id="16" idx="1"/>
            </p:cNvCxnSpPr>
            <p:nvPr/>
          </p:nvCxnSpPr>
          <p:spPr>
            <a:xfrm flipV="1">
              <a:off x="8515351" y="3641272"/>
              <a:ext cx="634085" cy="6449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</p:grpSp>
    </p:spTree>
    <p:extLst>
      <p:ext uri="{BB962C8B-B14F-4D97-AF65-F5344CB8AC3E}">
        <p14:creationId xmlns:p14="http://schemas.microsoft.com/office/powerpoint/2010/main" val="2890645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40BDA-46F0-4793-89F1-495D49663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FHIR Logical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97AA8-25DC-40D5-92E8-B32B289C3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only thing that makes logical models "FHIR Logical Models" is the use of the StructureDefinition as a formal representation.</a:t>
            </a:r>
          </a:p>
          <a:p>
            <a:r>
              <a:rPr lang="en-US"/>
              <a:t>A FHIR logical model resembles a new FHIR resource, including attributes, cardinality, datatype, and terminology bindings.</a:t>
            </a:r>
          </a:p>
          <a:p>
            <a:r>
              <a:rPr lang="en-US"/>
              <a:t>Specified in StructureDefinition.kind = #logical</a:t>
            </a:r>
          </a:p>
          <a:p>
            <a:endParaRPr lang="en-US"/>
          </a:p>
          <a:p>
            <a:r>
              <a:rPr lang="en-US"/>
              <a:t>The following is speculative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396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D11F-9E88-4C42-B6A0-43FC0B99C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419326"/>
          </a:xfrm>
        </p:spPr>
        <p:txBody>
          <a:bodyPr>
            <a:normAutofit fontScale="90000"/>
          </a:bodyPr>
          <a:lstStyle/>
          <a:p>
            <a:r>
              <a:rPr lang="en-US"/>
              <a:t>Potential Logical Model Shorthand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341C0E-D34C-4F32-8CA1-D91F66BFE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86" y="914736"/>
            <a:ext cx="10657114" cy="594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679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A4625-9D5C-4D27-9EBB-D2F1D45B4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Summary...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872CF-19CD-452A-B22C-A72BAF418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93" y="1390498"/>
            <a:ext cx="5283200" cy="400110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STU 2 -- Aiming for May 2021 ballot cycle</a:t>
            </a: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AC8B83-4611-4273-BBA7-EEA6D3D79DF4}"/>
              </a:ext>
            </a:extLst>
          </p:cNvPr>
          <p:cNvSpPr txBox="1"/>
          <p:nvPr/>
        </p:nvSpPr>
        <p:spPr>
          <a:xfrm>
            <a:off x="9375442" y="3721961"/>
            <a:ext cx="1970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FSH STU, TOO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7391BEC-E3B4-44D8-80F5-E184B7BF9FC6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9018936" y="3922016"/>
            <a:ext cx="35650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CEEB6FC-F09E-4016-A954-4D38F1911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718" y="2740778"/>
            <a:ext cx="2721914" cy="19104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8409C7-18D8-4AAA-AF27-741BE5CFBBD1}"/>
              </a:ext>
            </a:extLst>
          </p:cNvPr>
          <p:cNvSpPr txBox="1"/>
          <p:nvPr/>
        </p:nvSpPr>
        <p:spPr>
          <a:xfrm>
            <a:off x="4030677" y="3592006"/>
            <a:ext cx="12843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FSH STU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2717AFA-8CE8-4FDE-8401-290E776978FD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674171" y="3792061"/>
            <a:ext cx="35650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DC494C4-50E0-49E5-90AC-1737E6EC4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4033" y="2411390"/>
            <a:ext cx="3056112" cy="305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427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AC889-C805-4BC9-A72B-CF18D0F40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Post-STU 1 Planned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A391D-53F9-48BA-A2E4-E755ACD37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/>
              <a:t>Disclaimer: Everything in this presentation is subject to change</a:t>
            </a:r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r>
              <a:rPr lang="en-US" sz="2400"/>
              <a:t>Topics:</a:t>
            </a:r>
            <a:endParaRPr lang="en-US"/>
          </a:p>
          <a:p>
            <a:r>
              <a:rPr lang="en-US"/>
              <a:t>Soft Array Indexing</a:t>
            </a:r>
          </a:p>
          <a:p>
            <a:r>
              <a:rPr lang="en-US"/>
              <a:t>Parameterized Rule Sets</a:t>
            </a:r>
          </a:p>
          <a:p>
            <a:r>
              <a:rPr lang="en-US"/>
              <a:t>Context Paths</a:t>
            </a:r>
          </a:p>
          <a:p>
            <a:r>
              <a:rPr lang="en-US"/>
              <a:t>Logical Models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08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3146E-BA22-48AD-9736-C588EA91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Soft Array Indexing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76C72C9-200E-41A4-ABA6-5D4C24978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problem is with long lists of array items that are explicitly numbered </a:t>
            </a:r>
          </a:p>
          <a:p>
            <a:pPr lvl="1"/>
            <a:r>
              <a:rPr lang="en-US"/>
              <a:t>Removing or adding elements means renumbering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2A9B9E-5E42-43D7-9137-213D3FCCF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086" y="2362426"/>
            <a:ext cx="4435560" cy="42209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592FB07-7B81-4AD3-83DF-A533E4E31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179" y="4053187"/>
            <a:ext cx="4852307" cy="778986"/>
          </a:xfrm>
          <a:prstGeom prst="rect">
            <a:avLst/>
          </a:prstGeom>
        </p:spPr>
      </p:pic>
      <p:sp>
        <p:nvSpPr>
          <p:cNvPr id="19" name="Arrow: Left 18">
            <a:extLst>
              <a:ext uri="{FF2B5EF4-FFF2-40B4-BE49-F238E27FC236}">
                <a16:creationId xmlns:a16="http://schemas.microsoft.com/office/drawing/2014/main" id="{C23A07D2-6A83-427D-AFD3-FB94E8255245}"/>
              </a:ext>
            </a:extLst>
          </p:cNvPr>
          <p:cNvSpPr/>
          <p:nvPr/>
        </p:nvSpPr>
        <p:spPr>
          <a:xfrm>
            <a:off x="4953001" y="4267378"/>
            <a:ext cx="1583872" cy="212271"/>
          </a:xfrm>
          <a:prstGeom prst="leftArrow">
            <a:avLst/>
          </a:prstGeom>
          <a:solidFill>
            <a:srgbClr val="47DCFF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777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3146E-BA22-48AD-9736-C588EA91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Soft Array Indexing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76C72C9-200E-41A4-ABA6-5D4C24978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1330928"/>
            <a:ext cx="10972800" cy="5014085"/>
          </a:xfrm>
        </p:spPr>
        <p:txBody>
          <a:bodyPr/>
          <a:lstStyle/>
          <a:p>
            <a:r>
              <a:rPr lang="en-US"/>
              <a:t>Approach: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[+] represents the next element in an array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If the array is empty, [+] represents the first element, [0]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[=] represents the same element of the array as the last time the array was referenced</a:t>
            </a:r>
          </a:p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40FC04-EB3D-498B-91D9-00ADEC91E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98" y="3051773"/>
            <a:ext cx="3998676" cy="37637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DF6B1B-8033-436D-9BFE-6676718BC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429" y="4545163"/>
            <a:ext cx="5162550" cy="776951"/>
          </a:xfrm>
          <a:prstGeom prst="rect">
            <a:avLst/>
          </a:prstGeom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6837CA74-273B-4383-8A6D-D31B5DB171F2}"/>
              </a:ext>
            </a:extLst>
          </p:cNvPr>
          <p:cNvSpPr/>
          <p:nvPr/>
        </p:nvSpPr>
        <p:spPr>
          <a:xfrm>
            <a:off x="4095750" y="4827504"/>
            <a:ext cx="1583872" cy="212271"/>
          </a:xfrm>
          <a:prstGeom prst="leftArrow">
            <a:avLst/>
          </a:prstGeom>
          <a:solidFill>
            <a:srgbClr val="47DCFF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415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50353-2B3E-4558-832D-C4D09FFCD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 Sets (Review)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877C4-2D40-4256-9D47-8DE9AC581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1498653"/>
            <a:ext cx="10972800" cy="5014085"/>
          </a:xfrm>
        </p:spPr>
        <p:txBody>
          <a:bodyPr/>
          <a:lstStyle/>
          <a:p>
            <a:r>
              <a:rPr lang="en-US"/>
              <a:t>Rule Sets provide the ability to define free-floating rules</a:t>
            </a:r>
          </a:p>
          <a:p>
            <a:pPr lvl="1"/>
            <a:r>
              <a:rPr lang="en-US"/>
              <a:t>The same rule set can be used in multiple places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Applied with an "insert" rule (formerly the Mixin keyword)</a:t>
            </a:r>
          </a:p>
          <a:p>
            <a:endParaRPr lang="en-US"/>
          </a:p>
          <a:p>
            <a:pPr marL="515938" lvl="2" indent="0">
              <a:buNone/>
            </a:pPr>
            <a:r>
              <a:rPr lang="en-US" b="0">
                <a:latin typeface="Consolas" panose="020B0609020204030204" pitchFamily="49" charset="0"/>
              </a:rPr>
              <a:t>* insert {RuleSetName}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0FEBE8-B994-4FA4-ACFF-5C3E11AF3B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40"/>
          <a:stretch/>
        </p:blipFill>
        <p:spPr>
          <a:xfrm>
            <a:off x="1494059" y="2465009"/>
            <a:ext cx="6909454" cy="148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50353-2B3E-4558-832D-C4D09FFCD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Parameterized Rule Set Proposal (aka "Macros")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877C4-2D40-4256-9D47-8DE9AC581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8611" y="2453884"/>
            <a:ext cx="5272632" cy="2245756"/>
          </a:xfrm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Works by simple text substitution during a pre-processing step</a:t>
            </a:r>
          </a:p>
          <a:p>
            <a:pPr lvl="1"/>
            <a:r>
              <a:rPr lang="en-US"/>
              <a:t>Not like procedural function calls </a:t>
            </a:r>
          </a:p>
          <a:p>
            <a:pPr lvl="1"/>
            <a:r>
              <a:rPr lang="en-US"/>
              <a:t>No conditional logic</a:t>
            </a:r>
          </a:p>
          <a:p>
            <a:pPr lvl="1"/>
            <a:r>
              <a:rPr lang="en-US"/>
              <a:t>No actions</a:t>
            </a:r>
          </a:p>
          <a:p>
            <a:pPr lvl="1"/>
            <a:r>
              <a:rPr lang="en-US"/>
              <a:t>Parameters are treated as text strings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D4F88C1-C3C8-41B3-AFAC-0EE170F026BB}"/>
              </a:ext>
            </a:extLst>
          </p:cNvPr>
          <p:cNvSpPr txBox="1">
            <a:spLocks/>
          </p:cNvSpPr>
          <p:nvPr/>
        </p:nvSpPr>
        <p:spPr>
          <a:xfrm>
            <a:off x="1014384" y="1767309"/>
            <a:ext cx="4472016" cy="1209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31775" indent="-231775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  <a:defRPr lang="en-US" sz="2000" b="1" kern="120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15938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–"/>
              <a:defRPr lang="en-US" sz="2000" kern="120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747713" indent="-231775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10000"/>
              <a:buFont typeface="Wingdings" pitchFamily="2" charset="2"/>
              <a:buChar char="§"/>
              <a:defRPr lang="en-US" sz="1800" kern="120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027113" indent="-2809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–"/>
              <a:defRPr lang="en-US" sz="1800" kern="120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19213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z="1800" kern="120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08138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Helvetica LT Std" pitchFamily="34" charset="0"/>
              <a:buChar char="–"/>
              <a:tabLst/>
              <a:defRPr lang="en-US" sz="1800" kern="120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endParaRPr lang="en-US" sz="1600" b="0"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6DE34-4464-4A9C-8471-BDDAAE0F744B}"/>
              </a:ext>
            </a:extLst>
          </p:cNvPr>
          <p:cNvSpPr txBox="1"/>
          <p:nvPr/>
        </p:nvSpPr>
        <p:spPr>
          <a:xfrm>
            <a:off x="895896" y="3376707"/>
            <a:ext cx="4897495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* insert XYZ (LNC#1234-5, "Hello, world"</a:t>
            </a:r>
            <a:r>
              <a:rPr lang="en-US" sz="1600">
                <a:ea typeface="Verdana" pitchFamily="34" charset="0"/>
                <a:cs typeface="Verdana" pitchFamily="34" charset="0"/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5574CE-685E-4411-B242-A945828C11FE}"/>
              </a:ext>
            </a:extLst>
          </p:cNvPr>
          <p:cNvSpPr txBox="1"/>
          <p:nvPr/>
        </p:nvSpPr>
        <p:spPr>
          <a:xfrm>
            <a:off x="895896" y="1638996"/>
            <a:ext cx="3746538" cy="11541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RuleSet: XYZ(foo, bar)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* code = {foo</a:t>
            </a:r>
            <a:r>
              <a:rPr lang="en-US" sz="230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  <a:endParaRPr kumimoji="0" lang="en-US" sz="2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* description = {bar</a:t>
            </a:r>
            <a:r>
              <a:rPr lang="en-US" sz="230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  <a:endParaRPr kumimoji="0" lang="en-US" sz="2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A8833-BDE0-4364-8D1E-75A212F55BB9}"/>
              </a:ext>
            </a:extLst>
          </p:cNvPr>
          <p:cNvSpPr txBox="1"/>
          <p:nvPr/>
        </p:nvSpPr>
        <p:spPr>
          <a:xfrm>
            <a:off x="895896" y="4826589"/>
            <a:ext cx="3478837" cy="784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* code = LNC#1234-5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* description = "Hello, world"</a:t>
            </a:r>
            <a:endParaRPr lang="en-US" sz="1600">
              <a:ea typeface="Verdana" pitchFamily="34" charset="0"/>
              <a:cs typeface="Verdana" pitchFamily="34" charset="0"/>
            </a:endParaRP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4641061D-D880-4567-923D-6A2E872FC9E3}"/>
              </a:ext>
            </a:extLst>
          </p:cNvPr>
          <p:cNvSpPr/>
          <p:nvPr/>
        </p:nvSpPr>
        <p:spPr>
          <a:xfrm>
            <a:off x="2140724" y="3858517"/>
            <a:ext cx="541325" cy="804672"/>
          </a:xfrm>
          <a:prstGeom prst="downArrow">
            <a:avLst/>
          </a:prstGeom>
          <a:solidFill>
            <a:schemeClr val="accent2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B0A9E6-A305-423A-A22B-95CECE17FDE5}"/>
              </a:ext>
            </a:extLst>
          </p:cNvPr>
          <p:cNvSpPr txBox="1"/>
          <p:nvPr/>
        </p:nvSpPr>
        <p:spPr>
          <a:xfrm>
            <a:off x="2760541" y="4091576"/>
            <a:ext cx="1382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ea typeface="Verdana" pitchFamily="34" charset="0"/>
                <a:cs typeface="Verdana" pitchFamily="34" charset="0"/>
              </a:rPr>
              <a:t>preprocessor</a:t>
            </a:r>
          </a:p>
        </p:txBody>
      </p:sp>
    </p:spTree>
    <p:extLst>
      <p:ext uri="{BB962C8B-B14F-4D97-AF65-F5344CB8AC3E}">
        <p14:creationId xmlns:p14="http://schemas.microsoft.com/office/powerpoint/2010/main" val="2794443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DD4EB-2304-400A-B889-4EB0E056B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111353"/>
            <a:ext cx="10972800" cy="716418"/>
          </a:xfrm>
        </p:spPr>
        <p:txBody>
          <a:bodyPr/>
          <a:lstStyle/>
          <a:p>
            <a:r>
              <a:rPr lang="en-US"/>
              <a:t>CapabilityStatement: Original FSH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8E0B5B-F1D8-4D6F-B146-E0219695E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807243"/>
            <a:ext cx="10102850" cy="605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476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DD4EB-2304-400A-B889-4EB0E056B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CapabilityStatement Example: Apply Soft Indexing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388B1C-0260-44A4-A1C8-D60703F76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822" y="914400"/>
            <a:ext cx="10152043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62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DD4EB-2304-400A-B889-4EB0E056B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Convert Repeated Pattern to Parameterized Rule 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388B1C-0260-44A4-A1C8-D60703F76C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121" b="25512"/>
          <a:stretch/>
        </p:blipFill>
        <p:spPr>
          <a:xfrm>
            <a:off x="205433" y="2869291"/>
            <a:ext cx="11857173" cy="7890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287ABC-8998-4C42-B59F-70B087F66D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488" b="36341"/>
          <a:stretch/>
        </p:blipFill>
        <p:spPr>
          <a:xfrm>
            <a:off x="179260" y="1591445"/>
            <a:ext cx="11909520" cy="639464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713FF1D-2DA3-418B-AE67-39EFA026D97D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134020" y="2230909"/>
            <a:ext cx="0" cy="63838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661A8E1-0F03-4804-BEF5-11D8CD1F9FE3}"/>
              </a:ext>
            </a:extLst>
          </p:cNvPr>
          <p:cNvSpPr txBox="1"/>
          <p:nvPr/>
        </p:nvSpPr>
        <p:spPr>
          <a:xfrm>
            <a:off x="6221279" y="2358659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ea typeface="Verdana" pitchFamily="34" charset="0"/>
                <a:cs typeface="Verdana" pitchFamily="34" charset="0"/>
              </a:rPr>
              <a:t>structurally similar</a:t>
            </a:r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79AF6A73-2E23-423A-A918-1B5363C26FD6}"/>
              </a:ext>
            </a:extLst>
          </p:cNvPr>
          <p:cNvSpPr/>
          <p:nvPr/>
        </p:nvSpPr>
        <p:spPr>
          <a:xfrm>
            <a:off x="5833611" y="3967493"/>
            <a:ext cx="498246" cy="559871"/>
          </a:xfrm>
          <a:prstGeom prst="downArrow">
            <a:avLst/>
          </a:prstGeom>
          <a:solidFill>
            <a:schemeClr val="accent2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F76602-0F84-46CD-935C-7E2F43820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73085"/>
            <a:ext cx="12192000" cy="9869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A888FC-4E53-445D-AA48-0CB26E2B6389}"/>
              </a:ext>
            </a:extLst>
          </p:cNvPr>
          <p:cNvSpPr txBox="1"/>
          <p:nvPr/>
        </p:nvSpPr>
        <p:spPr>
          <a:xfrm>
            <a:off x="6373340" y="3980829"/>
            <a:ext cx="1128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ea typeface="Verdana" pitchFamily="34" charset="0"/>
                <a:cs typeface="Verdana" pitchFamily="34" charset="0"/>
              </a:rPr>
              <a:t>generalize</a:t>
            </a:r>
          </a:p>
        </p:txBody>
      </p:sp>
    </p:spTree>
    <p:extLst>
      <p:ext uri="{BB962C8B-B14F-4D97-AF65-F5344CB8AC3E}">
        <p14:creationId xmlns:p14="http://schemas.microsoft.com/office/powerpoint/2010/main" val="4210487082"/>
      </p:ext>
    </p:extLst>
  </p:cSld>
  <p:clrMapOvr>
    <a:masterClrMapping/>
  </p:clrMapOvr>
</p:sld>
</file>

<file path=ppt/theme/theme1.xml><?xml version="1.0" encoding="utf-8"?>
<a:theme xmlns:a="http://schemas.openxmlformats.org/drawingml/2006/main" name="MITRE_template">
  <a:themeElements>
    <a:clrScheme name="MITRE_Corporate Palette">
      <a:dk1>
        <a:sysClr val="windowText" lastClr="000000"/>
      </a:dk1>
      <a:lt1>
        <a:sysClr val="window" lastClr="FFFFFF"/>
      </a:lt1>
      <a:dk2>
        <a:srgbClr val="005B94"/>
      </a:dk2>
      <a:lt2>
        <a:srgbClr val="DFE1DF"/>
      </a:lt2>
      <a:accent1>
        <a:srgbClr val="00B3DC"/>
      </a:accent1>
      <a:accent2>
        <a:srgbClr val="F7901E"/>
      </a:accent2>
      <a:accent3>
        <a:srgbClr val="FFE23C"/>
      </a:accent3>
      <a:accent4>
        <a:srgbClr val="BED131"/>
      </a:accent4>
      <a:accent5>
        <a:srgbClr val="C64227"/>
      </a:accent5>
      <a:accent6>
        <a:srgbClr val="FFFFFF"/>
      </a:accent6>
      <a:hlink>
        <a:srgbClr val="00B3DC"/>
      </a:hlink>
      <a:folHlink>
        <a:srgbClr val="800080"/>
      </a:folHlink>
    </a:clrScheme>
    <a:fontScheme name="MITRE Corpor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6350">
          <a:solidFill>
            <a:schemeClr val="tx1">
              <a:lumMod val="50000"/>
              <a:lumOff val="50000"/>
            </a:schemeClr>
          </a:solidFill>
        </a:ln>
      </a:spPr>
      <a:bodyPr rtlCol="0" anchor="ctr"/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Aft>
            <a:spcPts val="600"/>
          </a:spcAft>
          <a:defRPr sz="1600">
            <a:ea typeface="Verdana" pitchFamily="34" charset="0"/>
            <a:cs typeface="Verdana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rpTemplate.pptx" id="{CEAB987A-4C04-4486-9E55-1C80994E97A5}" vid="{7A63A845-46D7-4F9B-BF21-3163926A4E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ITRE_Corporate Palette">
    <a:dk1>
      <a:sysClr val="windowText" lastClr="000000"/>
    </a:dk1>
    <a:lt1>
      <a:sysClr val="window" lastClr="FFFFFF"/>
    </a:lt1>
    <a:dk2>
      <a:srgbClr val="005B94"/>
    </a:dk2>
    <a:lt2>
      <a:srgbClr val="DFE1DF"/>
    </a:lt2>
    <a:accent1>
      <a:srgbClr val="00B3DC"/>
    </a:accent1>
    <a:accent2>
      <a:srgbClr val="F7901E"/>
    </a:accent2>
    <a:accent3>
      <a:srgbClr val="FFE23C"/>
    </a:accent3>
    <a:accent4>
      <a:srgbClr val="BED131"/>
    </a:accent4>
    <a:accent5>
      <a:srgbClr val="C64227"/>
    </a:accent5>
    <a:accent6>
      <a:srgbClr val="FFFFFF"/>
    </a:accent6>
    <a:hlink>
      <a:srgbClr val="00B3DC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MITRE_Corporate Palette">
    <a:dk1>
      <a:sysClr val="windowText" lastClr="000000"/>
    </a:dk1>
    <a:lt1>
      <a:sysClr val="window" lastClr="FFFFFF"/>
    </a:lt1>
    <a:dk2>
      <a:srgbClr val="005B94"/>
    </a:dk2>
    <a:lt2>
      <a:srgbClr val="DFE1DF"/>
    </a:lt2>
    <a:accent1>
      <a:srgbClr val="00B3DC"/>
    </a:accent1>
    <a:accent2>
      <a:srgbClr val="F7901E"/>
    </a:accent2>
    <a:accent3>
      <a:srgbClr val="FFE23C"/>
    </a:accent3>
    <a:accent4>
      <a:srgbClr val="BED131"/>
    </a:accent4>
    <a:accent5>
      <a:srgbClr val="C64227"/>
    </a:accent5>
    <a:accent6>
      <a:srgbClr val="FFFFFF"/>
    </a:accent6>
    <a:hlink>
      <a:srgbClr val="00B3DC"/>
    </a:hlink>
    <a:folHlink>
      <a:srgbClr val="800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  <IconOverlay xmlns="http://schemas.microsoft.com/sharepoint/v4" xsi:nil="true"/>
    <SharedWithUsers xmlns="32995615-acc2-4427-8058-58a987bf631f">
      <UserInfo>
        <DisplayName>Bratt, Steve</DisplayName>
        <AccountId>16</AccountId>
        <AccountType/>
      </UserInfo>
    </SharedWithUsers>
    <Done xmlns="9d8d9bcb-1c20-4090-ad90-f1bc4cd09bb5">false</Don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8D2D22F45296954795878D11ED85C32B" ma:contentTypeVersion="4" ma:contentTypeDescription="Materials and documents that contain MITRE authored content and other content directly attributable to MITRE and its work" ma:contentTypeScope="" ma:versionID="de5f5d67d2f8fb2d4596a7c3f7cbd198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xmlns:ns3="32995615-acc2-4427-8058-58a987bf631f" xmlns:ns4="http://schemas.microsoft.com/sharepoint/v4" xmlns:ns5="9d8d9bcb-1c20-4090-ad90-f1bc4cd09bb5" targetNamespace="http://schemas.microsoft.com/office/2006/metadata/properties" ma:root="true" ma:fieldsID="0385c16a5c910391f57a21aa76c23a2b" ns1:_="" ns2:_="" ns3:_="" ns4:_="" ns5:_="">
    <xsd:import namespace="http://schemas.microsoft.com/sharepoint/v3"/>
    <xsd:import namespace="http://schemas.microsoft.com/sharepoint/v3/fields"/>
    <xsd:import namespace="32995615-acc2-4427-8058-58a987bf631f"/>
    <xsd:import namespace="http://schemas.microsoft.com/sharepoint/v4"/>
    <xsd:import namespace="9d8d9bcb-1c20-4090-ad90-f1bc4cd09bb5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  <xsd:element ref="ns3:SharedWithUsers" minOccurs="0"/>
                <xsd:element ref="ns4:IconOverlay" minOccurs="0"/>
                <xsd:element ref="ns5:Don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995615-acc2-4427-8058-58a987bf631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3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8d9bcb-1c20-4090-ad90-f1bc4cd09bb5" elementFormDefault="qualified">
    <xsd:import namespace="http://schemas.microsoft.com/office/2006/documentManagement/types"/>
    <xsd:import namespace="http://schemas.microsoft.com/office/infopath/2007/PartnerControls"/>
    <xsd:element name="Done" ma:index="14" nillable="true" ma:displayName="Complete" ma:default="0" ma:internalName="Don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98B6E99-22AC-46E7-9AD5-1169D05ABD3D}">
  <ds:schemaRefs>
    <ds:schemaRef ds:uri="http://schemas.microsoft.com/sharepoint/v4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9d8d9bcb-1c20-4090-ad90-f1bc4cd09bb5"/>
    <ds:schemaRef ds:uri="http://purl.org/dc/elements/1.1/"/>
    <ds:schemaRef ds:uri="http://schemas.microsoft.com/office/2006/metadata/properties"/>
    <ds:schemaRef ds:uri="32995615-acc2-4427-8058-58a987bf631f"/>
    <ds:schemaRef ds:uri="http://schemas.microsoft.com/sharepoint/v3"/>
    <ds:schemaRef ds:uri="http://schemas.microsoft.com/sharepoint/v3/field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4E3FB36-E09C-409A-9E82-984A02FDDC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93AF4BF-7DC8-4F54-8E81-F122730907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32995615-acc2-4427-8058-58a987bf631f"/>
    <ds:schemaRef ds:uri="http://schemas.microsoft.com/sharepoint/v4"/>
    <ds:schemaRef ds:uri="9d8d9bcb-1c20-4090-ad90-f1bc4cd09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mitrebriefing_2014</Template>
  <TotalTime>145727</TotalTime>
  <Words>527</Words>
  <Application>Microsoft Office PowerPoint</Application>
  <PresentationFormat>Widescreen</PresentationFormat>
  <Paragraphs>102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Consolas</vt:lpstr>
      <vt:lpstr>Copperplate Gothic Bold</vt:lpstr>
      <vt:lpstr>Helvetica LT Std</vt:lpstr>
      <vt:lpstr>Wingdings</vt:lpstr>
      <vt:lpstr>MITRE_template</vt:lpstr>
      <vt:lpstr>Wicked Shorthand</vt:lpstr>
      <vt:lpstr>Post-STU 1 Planned Features</vt:lpstr>
      <vt:lpstr>Soft Array Indexing</vt:lpstr>
      <vt:lpstr>Soft Array Indexing</vt:lpstr>
      <vt:lpstr>Rule Sets (Review)</vt:lpstr>
      <vt:lpstr>Parameterized Rule Set Proposal (aka "Macros")</vt:lpstr>
      <vt:lpstr>CapabilityStatement: Original FSH</vt:lpstr>
      <vt:lpstr>CapabilityStatement Example: Apply Soft Indexing</vt:lpstr>
      <vt:lpstr>Convert Repeated Pattern to Parameterized Rule Set</vt:lpstr>
      <vt:lpstr>Capability Statement Rule Sets</vt:lpstr>
      <vt:lpstr>Capability Statement Example with Macros</vt:lpstr>
      <vt:lpstr>Parameterized Rule Sets Summary</vt:lpstr>
      <vt:lpstr>Context Paths</vt:lpstr>
      <vt:lpstr>Logical Models</vt:lpstr>
      <vt:lpstr>FHIR Logical Models</vt:lpstr>
      <vt:lpstr>Potential Logical Model Shorthand</vt:lpstr>
      <vt:lpstr>In Summary...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Oncology Standard Health Record (SHR) Moonshot Mid Year Review</dc:title>
  <dc:subject/>
  <dc:creator>MKRAMER@mitre.org</dc:creator>
  <cp:keywords/>
  <dc:description/>
  <cp:lastModifiedBy>Dr. Mark A Kramer</cp:lastModifiedBy>
  <cp:revision>1265</cp:revision>
  <cp:lastPrinted>2019-01-03T14:30:59Z</cp:lastPrinted>
  <dcterms:created xsi:type="dcterms:W3CDTF">2017-06-15T15:58:42Z</dcterms:created>
  <dcterms:modified xsi:type="dcterms:W3CDTF">2020-09-04T14:10:31Z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0x010100823A99C636F7423283FB0D200866C613008D2D22F45296954795878D11ED85C32B</vt:lpwstr>
  </property>
  <property fmtid="{D5CDD505-2E9C-101B-9397-08002B2CF9AE}" pid="3" name="Sensitivity">
    <vt:lpwstr>Public Information</vt:lpwstr>
  </property>
  <property fmtid="{D5CDD505-2E9C-101B-9397-08002B2CF9AE}" pid="4" name="ReleaseStatement">
    <vt:lpwstr>Approved for Public Release</vt:lpwstr>
  </property>
</Properties>
</file>